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5"/>
    <p:sldMasterId id="2147483669" r:id="rId6"/>
  </p:sldMasterIdLst>
  <p:notesMasterIdLst>
    <p:notesMasterId r:id="rId12"/>
  </p:notesMasterIdLst>
  <p:handoutMasterIdLst>
    <p:handoutMasterId r:id="rId13"/>
  </p:handoutMasterIdLst>
  <p:sldIdLst>
    <p:sldId id="370" r:id="rId7"/>
    <p:sldId id="369" r:id="rId8"/>
    <p:sldId id="347" r:id="rId9"/>
    <p:sldId id="358" r:id="rId10"/>
    <p:sldId id="359" r:id="rId11"/>
  </p:sldIdLst>
  <p:sldSz cx="12192000" cy="6858000"/>
  <p:notesSz cx="9309100" cy="7023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FF66"/>
    <a:srgbClr val="FFD311"/>
    <a:srgbClr val="FF00FF"/>
    <a:srgbClr val="ED3211"/>
    <a:srgbClr val="23FF66"/>
    <a:srgbClr val="54FF55"/>
    <a:srgbClr val="0F0A91"/>
    <a:srgbClr val="169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6357" autoAdjust="0"/>
  </p:normalViewPr>
  <p:slideViewPr>
    <p:cSldViewPr snapToGrid="0" snapToObjects="1" showGuides="1">
      <p:cViewPr varScale="1">
        <p:scale>
          <a:sx n="61" d="100"/>
          <a:sy n="61" d="100"/>
        </p:scale>
        <p:origin x="832" y="60"/>
      </p:cViewPr>
      <p:guideLst>
        <p:guide orient="horz" pos="2160"/>
        <p:guide pos="40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1" Type="http://schemas.openxmlformats.org/officeDocument/2006/relationships/slide" Target="slides/slide5.xml"/><Relationship Id="rId6" Type="http://schemas.openxmlformats.org/officeDocument/2006/relationships/slideMaster" Target="slideMasters/slideMaster2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19314601912918"/>
          <c:y val="0.13171665017282677"/>
          <c:w val="0.83530698716787599"/>
          <c:h val="0.79485449564706057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96-4E35-BB63-6641D63E1A18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96-4E35-BB63-6641D63E1A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96-4E35-BB63-6641D63E1A18}"/>
              </c:ext>
            </c:extLst>
          </c:dPt>
          <c:dPt>
            <c:idx val="3"/>
            <c:bubble3D val="0"/>
            <c:explosion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896-4E35-BB63-6641D63E1A18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896-4E35-BB63-6641D63E1A18}"/>
              </c:ext>
            </c:extLst>
          </c:dPt>
          <c:dLbls>
            <c:dLbl>
              <c:idx val="0"/>
              <c:layout>
                <c:manualLayout>
                  <c:x val="-3.3168058822701484E-3"/>
                  <c:y val="8.6982121352478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96-4E35-BB63-6641D63E1A18}"/>
                </c:ext>
              </c:extLst>
            </c:dLbl>
            <c:dLbl>
              <c:idx val="1"/>
              <c:layout>
                <c:manualLayout>
                  <c:x val="1.2151127575958194E-2"/>
                  <c:y val="3.5983325613710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96-4E35-BB63-6641D63E1A18}"/>
                </c:ext>
              </c:extLst>
            </c:dLbl>
            <c:dLbl>
              <c:idx val="4"/>
              <c:layout>
                <c:manualLayout>
                  <c:x val="3.9568689870832334E-2"/>
                  <c:y val="8.7339694302918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896-4E35-BB63-6641D63E1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Hoja1!$C$2:$G$2</c:f>
              <c:strCache>
                <c:ptCount val="5"/>
                <c:pt idx="0">
                  <c:v>Servicios a la Navegación Aérea</c:v>
                </c:pt>
                <c:pt idx="1">
                  <c:v>Servicios Aeroportuarios</c:v>
                </c:pt>
                <c:pt idx="2">
                  <c:v>Seguridad de la Aviación Civil</c:v>
                </c:pt>
                <c:pt idx="3">
                  <c:v>Trainair Plus - OACI</c:v>
                </c:pt>
                <c:pt idx="4">
                  <c:v>Proyección Social</c:v>
                </c:pt>
              </c:strCache>
            </c:strRef>
          </c:cat>
          <c:val>
            <c:numRef>
              <c:f>Hoja1!$C$3:$G$3</c:f>
              <c:numCache>
                <c:formatCode>General</c:formatCode>
                <c:ptCount val="5"/>
                <c:pt idx="0">
                  <c:v>6</c:v>
                </c:pt>
                <c:pt idx="1">
                  <c:v>57</c:v>
                </c:pt>
                <c:pt idx="2">
                  <c:v>144</c:v>
                </c:pt>
                <c:pt idx="3">
                  <c:v>2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96-4E35-BB63-6641D63E1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Hoja1!$B$23</c:f>
              <c:strCache>
                <c:ptCount val="1"/>
                <c:pt idx="0">
                  <c:v>Programados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Hoja1!$C$22:$D$22</c:f>
              <c:strCache>
                <c:ptCount val="2"/>
                <c:pt idx="0">
                  <c:v>TOTAL EVENTOS</c:v>
                </c:pt>
                <c:pt idx="1">
                  <c:v>EVENTOS EJECUTADOS</c:v>
                </c:pt>
              </c:strCache>
            </c:strRef>
          </c:cat>
          <c:val>
            <c:numRef>
              <c:f>Hoja1!$C$23:$D$23</c:f>
              <c:numCache>
                <c:formatCode>General</c:formatCode>
                <c:ptCount val="2"/>
                <c:pt idx="0">
                  <c:v>239</c:v>
                </c:pt>
                <c:pt idx="1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D-4D0D-A31C-16DE00DC0CEF}"/>
            </c:ext>
          </c:extLst>
        </c:ser>
        <c:ser>
          <c:idx val="1"/>
          <c:order val="1"/>
          <c:tx>
            <c:strRef>
              <c:f>Hoja1!$B$24</c:f>
              <c:strCache>
                <c:ptCount val="1"/>
                <c:pt idx="0">
                  <c:v>Adicionales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Hoja1!$C$22:$D$22</c:f>
              <c:strCache>
                <c:ptCount val="2"/>
                <c:pt idx="0">
                  <c:v>TOTAL EVENTOS</c:v>
                </c:pt>
                <c:pt idx="1">
                  <c:v>EVENTOS EJECUTADOS</c:v>
                </c:pt>
              </c:strCache>
            </c:strRef>
          </c:cat>
          <c:val>
            <c:numRef>
              <c:f>Hoja1!$C$24:$D$24</c:f>
              <c:numCache>
                <c:formatCode>General</c:formatCode>
                <c:ptCount val="2"/>
                <c:pt idx="0">
                  <c:v>187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D-4D0D-A31C-16DE00DC0CEF}"/>
            </c:ext>
          </c:extLst>
        </c:ser>
        <c:ser>
          <c:idx val="2"/>
          <c:order val="2"/>
          <c:tx>
            <c:strRef>
              <c:f>Hoja1!$B$25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Hoja1!$C$22:$D$22</c:f>
              <c:strCache>
                <c:ptCount val="2"/>
                <c:pt idx="0">
                  <c:v>TOTAL EVENTOS</c:v>
                </c:pt>
                <c:pt idx="1">
                  <c:v>EVENTOS EJECUTADOS</c:v>
                </c:pt>
              </c:strCache>
            </c:strRef>
          </c:cat>
          <c:val>
            <c:numRef>
              <c:f>Hoja1!$C$25:$D$25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B67D-4D0D-A31C-16DE00DC0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667200"/>
        <c:axId val="413671136"/>
        <c:axId val="0"/>
      </c:bar3DChart>
      <c:catAx>
        <c:axId val="41366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3671136"/>
        <c:crosses val="autoZero"/>
        <c:auto val="1"/>
        <c:lblAlgn val="ctr"/>
        <c:lblOffset val="100"/>
        <c:noMultiLvlLbl val="0"/>
      </c:catAx>
      <c:valAx>
        <c:axId val="4136711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366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Hoja1!$B$134</c:f>
              <c:strCache>
                <c:ptCount val="1"/>
                <c:pt idx="0">
                  <c:v>Eventos Programados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-1.7831308225849329E-2"/>
                  <c:y val="-7.4909283088668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550-4868-B99D-2F44EE9D8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Hoja1!$A$135:$A$142</c:f>
              <c:strCache>
                <c:ptCount val="8"/>
                <c:pt idx="0">
                  <c:v>Servicios a la Navegación Aérea</c:v>
                </c:pt>
                <c:pt idx="1">
                  <c:v>Servicios Aeroportuarios</c:v>
                </c:pt>
                <c:pt idx="2">
                  <c:v>Gestión de la Seguridad Operacional</c:v>
                </c:pt>
                <c:pt idx="3">
                  <c:v>Operaciones Aeroportuarias</c:v>
                </c:pt>
                <c:pt idx="4">
                  <c:v>Factores Humanos y Medicina Aeronáutica</c:v>
                </c:pt>
                <c:pt idx="5">
                  <c:v>Seguridad de la Aviación Civil</c:v>
                </c:pt>
                <c:pt idx="6">
                  <c:v>Trainair Plus - OACI -</c:v>
                </c:pt>
                <c:pt idx="7">
                  <c:v>Proyección Social</c:v>
                </c:pt>
              </c:strCache>
            </c:strRef>
          </c:cat>
          <c:val>
            <c:numRef>
              <c:f>Hoja1!$B$135:$B$142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20</c:v>
                </c:pt>
                <c:pt idx="3">
                  <c:v>25</c:v>
                </c:pt>
                <c:pt idx="4">
                  <c:v>4</c:v>
                </c:pt>
                <c:pt idx="5">
                  <c:v>144</c:v>
                </c:pt>
                <c:pt idx="6">
                  <c:v>2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0-4868-B99D-2F44EE9D823D}"/>
            </c:ext>
          </c:extLst>
        </c:ser>
        <c:ser>
          <c:idx val="1"/>
          <c:order val="1"/>
          <c:tx>
            <c:strRef>
              <c:f>Hoja1!$C$134</c:f>
              <c:strCache>
                <c:ptCount val="1"/>
                <c:pt idx="0">
                  <c:v>Eventos Ejecutados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7.34230338711439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50-4868-B99D-2F44EE9D823D}"/>
                </c:ext>
              </c:extLst>
            </c:dLbl>
            <c:dLbl>
              <c:idx val="5"/>
              <c:layout>
                <c:manualLayout>
                  <c:x val="0"/>
                  <c:y val="-2.247278492660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50-4868-B99D-2F44EE9D823D}"/>
                </c:ext>
              </c:extLst>
            </c:dLbl>
            <c:dLbl>
              <c:idx val="7"/>
              <c:layout>
                <c:manualLayout>
                  <c:x val="6.2934029032409126E-3"/>
                  <c:y val="-7.4909283088668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550-4868-B99D-2F44EE9D8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Hoja1!$A$135:$A$142</c:f>
              <c:strCache>
                <c:ptCount val="8"/>
                <c:pt idx="0">
                  <c:v>Servicios a la Navegación Aérea</c:v>
                </c:pt>
                <c:pt idx="1">
                  <c:v>Servicios Aeroportuarios</c:v>
                </c:pt>
                <c:pt idx="2">
                  <c:v>Gestión de la Seguridad Operacional</c:v>
                </c:pt>
                <c:pt idx="3">
                  <c:v>Operaciones Aeroportuarias</c:v>
                </c:pt>
                <c:pt idx="4">
                  <c:v>Factores Humanos y Medicina Aeronáutica</c:v>
                </c:pt>
                <c:pt idx="5">
                  <c:v>Seguridad de la Aviación Civil</c:v>
                </c:pt>
                <c:pt idx="6">
                  <c:v>Trainair Plus - OACI -</c:v>
                </c:pt>
                <c:pt idx="7">
                  <c:v>Proyección Social</c:v>
                </c:pt>
              </c:strCache>
            </c:strRef>
          </c:cat>
          <c:val>
            <c:numRef>
              <c:f>Hoja1!$C$135:$C$142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19</c:v>
                </c:pt>
                <c:pt idx="3">
                  <c:v>14</c:v>
                </c:pt>
                <c:pt idx="4">
                  <c:v>4</c:v>
                </c:pt>
                <c:pt idx="5">
                  <c:v>142</c:v>
                </c:pt>
                <c:pt idx="6">
                  <c:v>0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0-4868-B99D-2F44EE9D823D}"/>
            </c:ext>
          </c:extLst>
        </c:ser>
        <c:ser>
          <c:idx val="2"/>
          <c:order val="2"/>
          <c:tx>
            <c:strRef>
              <c:f>Hoja1!$D$134</c:f>
              <c:strCache>
                <c:ptCount val="1"/>
                <c:pt idx="0">
                  <c:v>Adicionales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7"/>
              <c:layout>
                <c:manualLayout>
                  <c:x val="1.46846067742287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550-4868-B99D-2F44EE9D8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Hoja1!$A$135:$A$142</c:f>
              <c:strCache>
                <c:ptCount val="8"/>
                <c:pt idx="0">
                  <c:v>Servicios a la Navegación Aérea</c:v>
                </c:pt>
                <c:pt idx="1">
                  <c:v>Servicios Aeroportuarios</c:v>
                </c:pt>
                <c:pt idx="2">
                  <c:v>Gestión de la Seguridad Operacional</c:v>
                </c:pt>
                <c:pt idx="3">
                  <c:v>Operaciones Aeroportuarias</c:v>
                </c:pt>
                <c:pt idx="4">
                  <c:v>Factores Humanos y Medicina Aeronáutica</c:v>
                </c:pt>
                <c:pt idx="5">
                  <c:v>Seguridad de la Aviación Civil</c:v>
                </c:pt>
                <c:pt idx="6">
                  <c:v>Trainair Plus - OACI -</c:v>
                </c:pt>
                <c:pt idx="7">
                  <c:v>Proyección Social</c:v>
                </c:pt>
              </c:strCache>
            </c:strRef>
          </c:cat>
          <c:val>
            <c:numRef>
              <c:f>Hoja1!$D$135:$D$142</c:f>
              <c:numCache>
                <c:formatCode>General</c:formatCode>
                <c:ptCount val="8"/>
                <c:pt idx="1">
                  <c:v>2</c:v>
                </c:pt>
                <c:pt idx="5">
                  <c:v>172</c:v>
                </c:pt>
                <c:pt idx="6">
                  <c:v>1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0-4868-B99D-2F44EE9D8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8692056"/>
        <c:axId val="378693696"/>
        <c:axId val="0"/>
      </c:bar3DChart>
      <c:catAx>
        <c:axId val="378692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8693696"/>
        <c:crosses val="autoZero"/>
        <c:auto val="1"/>
        <c:lblAlgn val="ctr"/>
        <c:lblOffset val="100"/>
        <c:noMultiLvlLbl val="0"/>
      </c:catAx>
      <c:valAx>
        <c:axId val="3786936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8692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Hoja1!$B$67</c:f>
              <c:strCache>
                <c:ptCount val="1"/>
                <c:pt idx="0">
                  <c:v>Personal a Capacitar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11441893425605E-17"/>
                  <c:y val="0.15046000216760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19-48F0-A098-E53D201BE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Hoja1!$C$67</c:f>
              <c:numCache>
                <c:formatCode>General</c:formatCode>
                <c:ptCount val="1"/>
                <c:pt idx="0">
                  <c:v>3024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9-48F0-A098-E53D201BEAC4}"/>
            </c:ext>
          </c:extLst>
        </c:ser>
        <c:ser>
          <c:idx val="1"/>
          <c:order val="1"/>
          <c:tx>
            <c:strRef>
              <c:f>Hoja1!$B$68</c:f>
              <c:strCache>
                <c:ptCount val="1"/>
                <c:pt idx="0">
                  <c:v>Personal Capacitado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8074170461938843E-3"/>
                  <c:y val="0.139314816821858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19-48F0-A098-E53D201BE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Hoja1!$C$68</c:f>
              <c:numCache>
                <c:formatCode>General</c:formatCode>
                <c:ptCount val="1"/>
                <c:pt idx="0">
                  <c:v>6882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19-48F0-A098-E53D201BE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6863096"/>
        <c:axId val="466865392"/>
      </c:barChart>
      <c:catAx>
        <c:axId val="466863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6865392"/>
        <c:crosses val="autoZero"/>
        <c:auto val="1"/>
        <c:lblAlgn val="ctr"/>
        <c:lblOffset val="100"/>
        <c:noMultiLvlLbl val="0"/>
      </c:catAx>
      <c:valAx>
        <c:axId val="466865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863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99-45DC-AB80-9A4486DD8A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Hoja1!$B$106:$B$115</c:f>
              <c:strCache>
                <c:ptCount val="10"/>
                <c:pt idx="0">
                  <c:v>GESTIÓN DE SERVICIOS DE TRÁNSITO AÉREO - ATM</c:v>
                </c:pt>
                <c:pt idx="1">
                  <c:v>GESTIÓN DE INFORMACIÓN AERONÁUTICA - AIM -</c:v>
                </c:pt>
                <c:pt idx="2">
                  <c:v>SERVICIOS DE EXTINCIÓN DE INCENDIOS - SEI</c:v>
                </c:pt>
                <c:pt idx="3">
                  <c:v>GESTIÓN DE LA SEGURIDAD OPERACIONAL</c:v>
                </c:pt>
                <c:pt idx="4">
                  <c:v>OPERACIONES AEROPORTUARIAS</c:v>
                </c:pt>
                <c:pt idx="5">
                  <c:v>FACTORES HUMANOS Y MEDICINA AERONÁUTICA - MED –</c:v>
                </c:pt>
                <c:pt idx="6">
                  <c:v>AVSEC / FAL</c:v>
                </c:pt>
                <c:pt idx="7">
                  <c:v>CERTIFICACIÓN, INSPECCIÓN, VIGILANCIA Y CONTROL EN SEGURIDAD OPERACIONAL</c:v>
                </c:pt>
                <c:pt idx="8">
                  <c:v>TRAINAIR PLUS - OACI -</c:v>
                </c:pt>
                <c:pt idx="9">
                  <c:v>PROYECCIÓN SOCIAL</c:v>
                </c:pt>
              </c:strCache>
            </c:strRef>
          </c:cat>
          <c:val>
            <c:numRef>
              <c:f>Hoja1!$C$106:$C$115</c:f>
              <c:numCache>
                <c:formatCode>General</c:formatCode>
                <c:ptCount val="10"/>
                <c:pt idx="0">
                  <c:v>32</c:v>
                </c:pt>
                <c:pt idx="1">
                  <c:v>22</c:v>
                </c:pt>
                <c:pt idx="2">
                  <c:v>103</c:v>
                </c:pt>
                <c:pt idx="3">
                  <c:v>175</c:v>
                </c:pt>
                <c:pt idx="4">
                  <c:v>87</c:v>
                </c:pt>
                <c:pt idx="5">
                  <c:v>36</c:v>
                </c:pt>
                <c:pt idx="6">
                  <c:v>5444</c:v>
                </c:pt>
                <c:pt idx="7">
                  <c:v>55</c:v>
                </c:pt>
                <c:pt idx="8">
                  <c:v>4</c:v>
                </c:pt>
                <c:pt idx="9">
                  <c:v>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9-45DC-AB80-9A4486DD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8607872"/>
        <c:axId val="548614760"/>
      </c:barChart>
      <c:catAx>
        <c:axId val="54860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8614760"/>
        <c:crosses val="autoZero"/>
        <c:auto val="1"/>
        <c:lblAlgn val="ctr"/>
        <c:lblOffset val="100"/>
        <c:noMultiLvlLbl val="0"/>
      </c:catAx>
      <c:valAx>
        <c:axId val="5486147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860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70727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73003" y="6670727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05/01/2022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70727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73003" y="6670727"/>
            <a:ext cx="4033943" cy="3511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28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07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46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48830-70D7-473C-8DA9-3DB41B87D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BDA1E8-4190-49AB-A7C8-1D1F77780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0E9831-EF69-4D50-BB1B-7406AFC8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B15-1FEB-44E1-9AAA-562225A7E3AF}" type="datetimeFigureOut">
              <a:rPr lang="es-CO" smtClean="0"/>
              <a:t>5/01/2022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945623-C009-410F-837B-63BD2329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9DD35-886D-4B9A-8BA3-72A6C5B5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4748-BA01-4C47-8BC6-675A826B9B1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Plantilla PPT AEROCIVIL-02.jpg">
            <a:extLst>
              <a:ext uri="{FF2B5EF4-FFF2-40B4-BE49-F238E27FC236}">
                <a16:creationId xmlns:a16="http://schemas.microsoft.com/office/drawing/2014/main" id="{C007E329-A8A9-4BDD-8CFE-8BC2C3A2D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4"/>
            <a:ext cx="12289365" cy="69127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4C0F629-4868-4D8A-9686-B696F31AE5B9}"/>
              </a:ext>
            </a:extLst>
          </p:cNvPr>
          <p:cNvSpPr txBox="1"/>
          <p:nvPr userDrawn="1"/>
        </p:nvSpPr>
        <p:spPr>
          <a:xfrm>
            <a:off x="837307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err="1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  <a:endParaRPr lang="es-E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95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93C17-D354-40C1-B380-794B59A2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0342D5-B539-4E29-B0B4-ED4CC194B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B611C-5525-4BB2-BC49-65819FA7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05D-C5CD-D943-AB03-A4C1CBE72BE3}" type="datetime1">
              <a:rPr lang="es-AR" smtClean="0"/>
              <a:t>5/1/2022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E925D7-DFD9-4C91-9C92-E96118D3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29AEF-AB48-4622-A0D3-8BC9B78C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073324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D99D2B-FE95-4BFC-A9B7-9E882FA6A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6771B-A2EA-4261-B3F1-12FD741D4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FCC65-7290-42C8-932A-16CDC905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05D-C5CD-D943-AB03-A4C1CBE72BE3}" type="datetime1">
              <a:rPr lang="es-AR" smtClean="0"/>
              <a:t>5/1/2022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56E7B4-A587-4C41-9A33-FFCB75DA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8D876-112C-46D0-BA7F-36B7FE47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78649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48830-70D7-473C-8DA9-3DB41B87D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BDA1E8-4190-49AB-A7C8-1D1F77780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0E9831-EF69-4D50-BB1B-7406AFC8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23B15-1FEB-44E1-9AAA-562225A7E3AF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5/01/2022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945623-C009-410F-837B-63BD2329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9DD35-886D-4B9A-8BA3-72A6C5B5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D4748-BA01-4C47-8BC6-675A826B9B1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 descr="Plantilla PPT AEROCIVIL-02.jpg">
            <a:extLst>
              <a:ext uri="{FF2B5EF4-FFF2-40B4-BE49-F238E27FC236}">
                <a16:creationId xmlns:a16="http://schemas.microsoft.com/office/drawing/2014/main" id="{C007E329-A8A9-4BDD-8CFE-8BC2C3A2D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4"/>
            <a:ext cx="12289365" cy="69127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4C0F629-4868-4D8A-9686-B696F31AE5B9}"/>
              </a:ext>
            </a:extLst>
          </p:cNvPr>
          <p:cNvSpPr txBox="1"/>
          <p:nvPr userDrawn="1"/>
        </p:nvSpPr>
        <p:spPr>
          <a:xfrm>
            <a:off x="837307" y="6423719"/>
            <a:ext cx="5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www.aerocivil.gov.co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85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61C33-79A6-44AD-8FE0-2C7CD2DC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9BCAE-0793-473F-919D-E5F3FD2EA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9468C7-0A40-4822-9259-884370A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BB23A-EB26-7E4D-8E64-18BBA921D8E4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DFB44-12D0-43AB-AA59-BFF295CC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5E777B-2D29-4EC7-990A-78BDED92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85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E87B9-9CCB-45AE-9DA4-26773499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DF2628-933D-43D8-B133-F93881CD5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51E557-5FE1-4C8E-BA0A-A83AA574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568EC-4245-DD4C-84C2-75CD8A3AD1D4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16B37-C13D-4256-AFB3-1EDE793F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5D3CCA-47AB-446A-AD49-8630E2BD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17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E0EFE-0C95-4A52-AC5E-852CE3AC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9DD386-82E8-469E-A4A4-511482E14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AB84EA-BAEF-46EA-9DD4-8D19EF7FA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F27D2F-0302-4484-A83F-36DDCB77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B27B-6F0D-224B-A2ED-EB63453D4360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F358C4-9DF5-40BA-8C95-01EBB463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8D8B5D-7313-4B3D-B681-347C4DEB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55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E38A8-D996-48FC-82E8-FBE347D5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B13F0-C461-406B-9AF6-37821792A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23E56E-1BA4-4514-ADD3-DDE1C242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54A651-10DF-4EE2-A62B-72384AB7F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CA8D93-6261-4CBF-923C-741B15733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6517CD-8F3E-4A1F-93B4-2D85FE5B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A505D-C5CD-D943-AB03-A4C1CBE72BE3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ED0142-7794-4A7C-87AD-2FC07F11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E12E02-EF04-4943-8566-78039E5A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9397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557FE-13BD-4A84-826A-63DD624D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10AECC-B0F4-4623-8B0C-B6611544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A505D-C5CD-D943-AB03-A4C1CBE72BE3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838BBF-1560-49D0-AE13-360648E4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AC4A6-78A0-46EA-90E5-B967A19D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90453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1B8B71-0821-4FF3-83FF-8325F21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BC24F-8CBB-494F-9A21-7BED0805888B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2A1BD2-4529-42C2-97C7-A8FFFD11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7822AD-423A-4A57-85D4-79C45532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01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28DCE-30C2-4EC9-A777-B928F3C9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DD287-EF9D-4665-8397-E5DB46F2E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02EC0F-2C74-440B-B2B6-15EBF692E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FF84A4-35E8-4FA4-A7CD-E08B2D3E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A505D-C5CD-D943-AB03-A4C1CBE72BE3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C3338-328B-4854-9CD5-61163D21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BD4872-D46B-49B9-8448-75C64A5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4491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61C33-79A6-44AD-8FE0-2C7CD2DC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9BCAE-0793-473F-919D-E5F3FD2EA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9468C7-0A40-4822-9259-884370A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5/1/2022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DFB44-12D0-43AB-AA59-BFF295CC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5E777B-2D29-4EC7-990A-78BDED92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845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C0B64-A4A1-4D02-9F47-5E2C8AC5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9A53E7-FEF0-4957-B40C-A1EC2F79A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DED55-F8E6-4E2F-B25D-BDA8777C4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AFE82-CB82-4D07-AE38-46FFDF36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A505D-C5CD-D943-AB03-A4C1CBE72BE3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24FE8A-2AB4-464D-95D7-64FD48CD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62B50F-9FE0-472F-A92F-C9056DCA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13807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93C17-D354-40C1-B380-794B59A2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0342D5-B539-4E29-B0B4-ED4CC194B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B611C-5525-4BB2-BC49-65819FA7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A505D-C5CD-D943-AB03-A4C1CBE72BE3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E925D7-DFD9-4C91-9C92-E96118D3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29AEF-AB48-4622-A0D3-8BC9B78C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03955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D99D2B-FE95-4BFC-A9B7-9E882FA6A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6771B-A2EA-4261-B3F1-12FD741D4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FCC65-7290-42C8-932A-16CDC905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A505D-C5CD-D943-AB03-A4C1CBE72BE3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56E7B4-A587-4C41-9A33-FFCB75DA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8D876-112C-46D0-BA7F-36B7FE47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3537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E87B9-9CCB-45AE-9DA4-26773499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DF2628-933D-43D8-B133-F93881CD5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51E557-5FE1-4C8E-BA0A-A83AA574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5/1/2022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16B37-C13D-4256-AFB3-1EDE793F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5D3CCA-47AB-446A-AD49-8630E2BD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0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E0EFE-0C95-4A52-AC5E-852CE3AC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9DD386-82E8-469E-A4A4-511482E14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AB84EA-BAEF-46EA-9DD4-8D19EF7FA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F27D2F-0302-4484-A83F-36DDCB77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5/1/2022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F358C4-9DF5-40BA-8C95-01EBB463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8D8B5D-7313-4B3D-B681-347C4DEB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56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E38A8-D996-48FC-82E8-FBE347D5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B13F0-C461-406B-9AF6-37821792A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23E56E-1BA4-4514-ADD3-DDE1C242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54A651-10DF-4EE2-A62B-72384AB7F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CA8D93-6261-4CBF-923C-741B15733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6517CD-8F3E-4A1F-93B4-2D85FE5B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05D-C5CD-D943-AB03-A4C1CBE72BE3}" type="datetime1">
              <a:rPr lang="es-AR" smtClean="0"/>
              <a:t>5/1/2022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ED0142-7794-4A7C-87AD-2FC07F11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E12E02-EF04-4943-8566-78039E5A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384823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557FE-13BD-4A84-826A-63DD624D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10AECC-B0F4-4623-8B0C-B6611544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05D-C5CD-D943-AB03-A4C1CBE72BE3}" type="datetime1">
              <a:rPr lang="es-AR" smtClean="0"/>
              <a:t>5/1/2022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838BBF-1560-49D0-AE13-360648E4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AC4A6-78A0-46EA-90E5-B967A19D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890513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1B8B71-0821-4FF3-83FF-8325F21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5/1/2022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2A1BD2-4529-42C2-97C7-A8FFFD11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7822AD-423A-4A57-85D4-79C45532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1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28DCE-30C2-4EC9-A777-B928F3C9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DD287-EF9D-4665-8397-E5DB46F2E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02EC0F-2C74-440B-B2B6-15EBF692E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FF84A4-35E8-4FA4-A7CD-E08B2D3E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05D-C5CD-D943-AB03-A4C1CBE72BE3}" type="datetime1">
              <a:rPr lang="es-AR" smtClean="0"/>
              <a:t>5/1/2022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C3338-328B-4854-9CD5-61163D21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BD4872-D46B-49B9-8448-75C64A5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16177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C0B64-A4A1-4D02-9F47-5E2C8AC5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9A53E7-FEF0-4957-B40C-A1EC2F79A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DED55-F8E6-4E2F-B25D-BDA8777C4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AFE82-CB82-4D07-AE38-46FFDF36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505D-C5CD-D943-AB03-A4C1CBE72BE3}" type="datetime1">
              <a:rPr lang="es-AR" smtClean="0"/>
              <a:t>5/1/2022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24FE8A-2AB4-464D-95D7-64FD48CD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62B50F-9FE0-472F-A92F-C9056DCA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743579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38B0AB-42ED-4FB2-A685-E0CB52DE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706E2-814B-4771-80FB-0E16DF48B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0D144-F064-4C8D-8DF4-0457EBA4A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505D-C5CD-D943-AB03-A4C1CBE72BE3}" type="datetime1">
              <a:rPr lang="es-AR" smtClean="0"/>
              <a:t>5/1/2022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E4630-06FF-4E8C-86A8-07F1395BA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132C70-1AB5-4275-9B08-05FF51C29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 descr="Plantilla PPT AEROCIVIL-01.jpg">
            <a:extLst>
              <a:ext uri="{FF2B5EF4-FFF2-40B4-BE49-F238E27FC236}">
                <a16:creationId xmlns:a16="http://schemas.microsoft.com/office/drawing/2014/main" id="{F9566DB9-A000-45D0-AE0D-7970F24BAC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5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38B0AB-42ED-4FB2-A685-E0CB52DE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706E2-814B-4771-80FB-0E16DF48B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0D144-F064-4C8D-8DF4-0457EBA4A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A505D-C5CD-D943-AB03-A4C1CBE72BE3}" type="datetime1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E4630-06FF-4E8C-86A8-07F1395BA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132C70-1AB5-4275-9B08-05FF51C29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 descr="Plantilla PPT AEROCIVIL-01.jpg">
            <a:extLst>
              <a:ext uri="{FF2B5EF4-FFF2-40B4-BE49-F238E27FC236}">
                <a16:creationId xmlns:a16="http://schemas.microsoft.com/office/drawing/2014/main" id="{F9566DB9-A000-45D0-AE0D-7970F24BAC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4325D5AC-8CBD-4E42-B7BD-665355ACC81D}"/>
              </a:ext>
            </a:extLst>
          </p:cNvPr>
          <p:cNvSpPr txBox="1"/>
          <p:nvPr/>
        </p:nvSpPr>
        <p:spPr>
          <a:xfrm>
            <a:off x="3617181" y="6450910"/>
            <a:ext cx="5243040" cy="2724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  de  Información: Áreas Académicas CEA- DTH -Consolidación:  Grupo Planeación- CEA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05E5126-BB3F-46E7-BDE6-434CC49F5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</a:blip>
          <a:srcRect t="26147" b="7269"/>
          <a:stretch/>
        </p:blipFill>
        <p:spPr bwMode="auto">
          <a:xfrm flipH="1">
            <a:off x="-84083" y="1689098"/>
            <a:ext cx="12276079" cy="425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F:\Banners\imgs\imgtarjeta3.png"/>
          <p:cNvPicPr>
            <a:picLocks noChangeAspect="1" noChangeArrowheads="1"/>
          </p:cNvPicPr>
          <p:nvPr/>
        </p:nvPicPr>
        <p:blipFill>
          <a:blip r:embed="rId3" cstate="print"/>
          <a:srcRect l="3008" r="27626" b="7057"/>
          <a:stretch>
            <a:fillRect/>
          </a:stretch>
        </p:blipFill>
        <p:spPr bwMode="auto">
          <a:xfrm flipH="1">
            <a:off x="5538952" y="-76200"/>
            <a:ext cx="6653046" cy="637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K:\Varios Azul\logo-cea 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0" y="4648200"/>
            <a:ext cx="1252756" cy="790574"/>
          </a:xfrm>
          <a:prstGeom prst="rect">
            <a:avLst/>
          </a:prstGeom>
          <a:noFill/>
        </p:spPr>
      </p:pic>
      <p:sp>
        <p:nvSpPr>
          <p:cNvPr id="6" name="7 CuadroTexto"/>
          <p:cNvSpPr txBox="1"/>
          <p:nvPr/>
        </p:nvSpPr>
        <p:spPr>
          <a:xfrm>
            <a:off x="334831" y="2402790"/>
            <a:ext cx="55299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s-CO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EGUIMIENTO </a:t>
            </a:r>
            <a:r>
              <a:rPr kumimoji="0" lang="es-CO" sz="4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s-CO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JECUCIÓN </a:t>
            </a:r>
            <a:r>
              <a:rPr lang="es-CO" sz="4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</a:t>
            </a:r>
            <a:r>
              <a:rPr lang="es-CO" sz="3600" i="1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ferta </a:t>
            </a:r>
            <a:r>
              <a:rPr lang="es-CO" sz="4400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</a:t>
            </a:r>
            <a:r>
              <a:rPr lang="es-CO" sz="3600" i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cadémica</a:t>
            </a:r>
            <a:r>
              <a:rPr kumimoji="0" lang="es-CO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2021</a:t>
            </a:r>
            <a:endParaRPr kumimoji="0" lang="es-CO" sz="3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CEA</a:t>
            </a:r>
            <a:endParaRPr kumimoji="0" lang="es-CO" sz="4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4AB3A-951D-4ACD-A80D-DD32B6B39953}"/>
              </a:ext>
            </a:extLst>
          </p:cNvPr>
          <p:cNvSpPr txBox="1"/>
          <p:nvPr/>
        </p:nvSpPr>
        <p:spPr>
          <a:xfrm>
            <a:off x="2475860" y="4854296"/>
            <a:ext cx="2957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lang="es-CO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</a:rPr>
              <a:t>31</a:t>
            </a:r>
            <a:r>
              <a:rPr kumimoji="0" lang="es-CO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lang="es-CO" sz="2000" i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</a:rPr>
              <a:t>Diciembre</a:t>
            </a:r>
            <a:r>
              <a:rPr kumimoji="0" lang="es-CO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O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CO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es-CO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8838E5-63FB-49F1-A463-C093F4A6D51B}"/>
              </a:ext>
            </a:extLst>
          </p:cNvPr>
          <p:cNvSpPr txBox="1"/>
          <p:nvPr/>
        </p:nvSpPr>
        <p:spPr>
          <a:xfrm>
            <a:off x="-1" y="5311341"/>
            <a:ext cx="5896303" cy="519351"/>
          </a:xfrm>
          <a:prstGeom prst="roundRect">
            <a:avLst>
              <a:gd name="adj" fmla="val 50000"/>
            </a:avLst>
          </a:prstGeom>
          <a:solidFill>
            <a:srgbClr val="FFFFFF">
              <a:alpha val="69804"/>
            </a:srgbClr>
          </a:solidFill>
          <a:ln w="285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DESARROLLO DEL TALENTO HUMANO  </a:t>
            </a:r>
            <a:r>
              <a:rPr kumimoji="0" lang="es-E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EN EL SECTOR</a:t>
            </a:r>
            <a:endParaRPr kumimoji="0" lang="es-ES" sz="18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61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7790C89C-32C8-4C63-9D53-D861CFDF80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22888" r="-162" b="15223"/>
          <a:stretch/>
        </p:blipFill>
        <p:spPr>
          <a:xfrm flipH="1">
            <a:off x="-1" y="-27733"/>
            <a:ext cx="12236979" cy="6399512"/>
          </a:xfrm>
          <a:prstGeom prst="rect">
            <a:avLst/>
          </a:prstGeom>
        </p:spPr>
      </p:pic>
      <p:sp>
        <p:nvSpPr>
          <p:cNvPr id="4" name="Pentágono 52"/>
          <p:cNvSpPr/>
          <p:nvPr/>
        </p:nvSpPr>
        <p:spPr>
          <a:xfrm>
            <a:off x="6045501" y="975790"/>
            <a:ext cx="335376" cy="2414650"/>
          </a:xfrm>
          <a:prstGeom prst="homePlate">
            <a:avLst>
              <a:gd name="adj" fmla="val 3701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8" name="CuadroTexto 7"/>
          <p:cNvSpPr txBox="1"/>
          <p:nvPr/>
        </p:nvSpPr>
        <p:spPr>
          <a:xfrm>
            <a:off x="5273756" y="6146761"/>
            <a:ext cx="7244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accent1">
                    <a:lumMod val="75000"/>
                  </a:schemeClr>
                </a:solidFill>
              </a:rPr>
              <a:t>Fuente: Dirección de Talento Humano Grupo Académico, Grupo de Extensión, Área de Investigación, </a:t>
            </a:r>
            <a:r>
              <a:rPr lang="es-CO" sz="900" dirty="0" smtClean="0">
                <a:solidFill>
                  <a:schemeClr val="accent1">
                    <a:lumMod val="75000"/>
                  </a:schemeClr>
                </a:solidFill>
              </a:rPr>
              <a:t>Aplicativo Alejandría a diciembre 30 de 2021</a:t>
            </a:r>
            <a:endParaRPr lang="es-CO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24D488AD-3688-49F8-8A48-AC5320A6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1" y="6526575"/>
            <a:ext cx="1016779" cy="250527"/>
          </a:xfrm>
        </p:spPr>
        <p:txBody>
          <a:bodyPr/>
          <a:lstStyle/>
          <a:p>
            <a:fld id="{83A63ED8-67DA-BB48-A453-2BFEBE0259DA}" type="datetime1">
              <a:rPr lang="es-AR" smtClean="0"/>
              <a:pPr/>
              <a:t>5/1/2022</a:t>
            </a:fld>
            <a:endParaRPr lang="es-ES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90BDCC83-BAFD-4A62-A73D-F7F3FFDA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707" y="6526575"/>
            <a:ext cx="946093" cy="250527"/>
          </a:xfrm>
        </p:spPr>
        <p:txBody>
          <a:bodyPr/>
          <a:lstStyle/>
          <a:p>
            <a:fld id="{88F8E628-6199-4E49-B97E-043B0DCFEA8E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A0C2361-63C1-4B15-B42A-8B92FAEBB96C}"/>
              </a:ext>
            </a:extLst>
          </p:cNvPr>
          <p:cNvSpPr txBox="1"/>
          <p:nvPr/>
        </p:nvSpPr>
        <p:spPr>
          <a:xfrm>
            <a:off x="1775330" y="66218"/>
            <a:ext cx="86413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Ejecución </a:t>
            </a:r>
            <a:r>
              <a:rPr lang="es-CO" sz="1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oferta académica 2021</a:t>
            </a:r>
            <a:endParaRPr lang="es-CO" sz="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ea typeface="+mj-ea"/>
              <a:cs typeface="Arial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34518" y="460763"/>
            <a:ext cx="5112595" cy="2917959"/>
            <a:chOff x="286326" y="3301052"/>
            <a:chExt cx="3824119" cy="3096325"/>
          </a:xfrm>
        </p:grpSpPr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15EA042E-9706-4813-9829-619D9C5E6EDA}"/>
                </a:ext>
              </a:extLst>
            </p:cNvPr>
            <p:cNvSpPr txBox="1"/>
            <p:nvPr/>
          </p:nvSpPr>
          <p:spPr>
            <a:xfrm>
              <a:off x="1527405" y="4748381"/>
              <a:ext cx="617854" cy="2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solidFill>
                    <a:schemeClr val="bg1"/>
                  </a:solidFill>
                </a:rPr>
                <a:t>92%</a:t>
              </a:r>
              <a:endParaRPr lang="es-CO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FE6F3CB2-62CB-42D5-B1CD-DB9D5CA2F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54" y="3301052"/>
              <a:ext cx="3736762" cy="515430"/>
            </a:xfrm>
            <a:custGeom>
              <a:avLst/>
              <a:gdLst>
                <a:gd name="T0" fmla="*/ 0 w 15836"/>
                <a:gd name="T1" fmla="*/ 266 h 1596"/>
                <a:gd name="T2" fmla="*/ 266 w 15836"/>
                <a:gd name="T3" fmla="*/ 0 h 1596"/>
                <a:gd name="T4" fmla="*/ 15570 w 15836"/>
                <a:gd name="T5" fmla="*/ 0 h 1596"/>
                <a:gd name="T6" fmla="*/ 15836 w 15836"/>
                <a:gd name="T7" fmla="*/ 266 h 1596"/>
                <a:gd name="T8" fmla="*/ 15836 w 15836"/>
                <a:gd name="T9" fmla="*/ 1330 h 1596"/>
                <a:gd name="T10" fmla="*/ 15570 w 15836"/>
                <a:gd name="T11" fmla="*/ 1596 h 1596"/>
                <a:gd name="T12" fmla="*/ 266 w 15836"/>
                <a:gd name="T13" fmla="*/ 1596 h 1596"/>
                <a:gd name="T14" fmla="*/ 0 w 15836"/>
                <a:gd name="T15" fmla="*/ 1330 h 1596"/>
                <a:gd name="T16" fmla="*/ 0 w 15836"/>
                <a:gd name="T17" fmla="*/ 26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36" h="1596">
                  <a:moveTo>
                    <a:pt x="0" y="266"/>
                  </a:moveTo>
                  <a:cubicBezTo>
                    <a:pt x="0" y="120"/>
                    <a:pt x="120" y="0"/>
                    <a:pt x="266" y="0"/>
                  </a:cubicBezTo>
                  <a:lnTo>
                    <a:pt x="15570" y="0"/>
                  </a:lnTo>
                  <a:cubicBezTo>
                    <a:pt x="15717" y="0"/>
                    <a:pt x="15836" y="120"/>
                    <a:pt x="15836" y="266"/>
                  </a:cubicBezTo>
                  <a:lnTo>
                    <a:pt x="15836" y="1330"/>
                  </a:lnTo>
                  <a:cubicBezTo>
                    <a:pt x="15836" y="1477"/>
                    <a:pt x="15717" y="1596"/>
                    <a:pt x="15570" y="1596"/>
                  </a:cubicBezTo>
                  <a:lnTo>
                    <a:pt x="266" y="1596"/>
                  </a:lnTo>
                  <a:cubicBezTo>
                    <a:pt x="120" y="1596"/>
                    <a:pt x="0" y="1477"/>
                    <a:pt x="0" y="1330"/>
                  </a:cubicBezTo>
                  <a:lnTo>
                    <a:pt x="0" y="26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CO" sz="1300" b="1" dirty="0" smtClean="0">
                  <a:solidFill>
                    <a:schemeClr val="lt1"/>
                  </a:solidFill>
                </a:rPr>
                <a:t>Oferta Académica 2021</a:t>
              </a:r>
              <a:endParaRPr lang="es-CO" sz="1300" b="1" dirty="0">
                <a:solidFill>
                  <a:schemeClr val="lt1"/>
                </a:solidFill>
              </a:endParaRPr>
            </a:p>
            <a:p>
              <a:pPr algn="ctr"/>
              <a:r>
                <a:rPr lang="es-CO" sz="1300" b="1" dirty="0" smtClean="0">
                  <a:solidFill>
                    <a:schemeClr val="lt1"/>
                  </a:solidFill>
                </a:rPr>
                <a:t>239 </a:t>
              </a:r>
              <a:r>
                <a:rPr lang="es-CO" sz="1300" b="1" dirty="0">
                  <a:solidFill>
                    <a:schemeClr val="lt1"/>
                  </a:solidFill>
                </a:rPr>
                <a:t>Actividades Académicas</a:t>
              </a:r>
            </a:p>
            <a:p>
              <a:pPr algn="ctr"/>
              <a:endParaRPr lang="es-CO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45" name="Rectángulo redondeado 44"/>
            <p:cNvSpPr/>
            <p:nvPr/>
          </p:nvSpPr>
          <p:spPr>
            <a:xfrm>
              <a:off x="286326" y="3859996"/>
              <a:ext cx="3824119" cy="25373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0" name="Pentágono 52"/>
          <p:cNvSpPr/>
          <p:nvPr/>
        </p:nvSpPr>
        <p:spPr>
          <a:xfrm>
            <a:off x="6055739" y="3704015"/>
            <a:ext cx="335376" cy="2414650"/>
          </a:xfrm>
          <a:prstGeom prst="homePlate">
            <a:avLst>
              <a:gd name="adj" fmla="val 3701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562995" y="125114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6451628" y="1651667"/>
            <a:ext cx="53563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"/>
                <a:cs typeface="Arial"/>
              </a:rPr>
              <a:t>La oferta Académica </a:t>
            </a:r>
            <a:r>
              <a:rPr lang="es-CO" sz="1600" dirty="0" smtClean="0">
                <a:latin typeface="Arial"/>
                <a:cs typeface="Arial"/>
              </a:rPr>
              <a:t>del Centro de Estudios Aeronáuticos tiene como objetivos la formación de </a:t>
            </a:r>
            <a:r>
              <a:rPr lang="es-ES" sz="1600" dirty="0">
                <a:latin typeface="Arial"/>
                <a:cs typeface="Arial"/>
              </a:rPr>
              <a:t>personas con principios éticos, valores y calidad </a:t>
            </a:r>
            <a:r>
              <a:rPr lang="es-ES" sz="1600" dirty="0" smtClean="0">
                <a:latin typeface="Arial"/>
                <a:cs typeface="Arial"/>
              </a:rPr>
              <a:t>humana </a:t>
            </a:r>
            <a:r>
              <a:rPr lang="es-ES" sz="1600" dirty="0">
                <a:latin typeface="Arial"/>
                <a:cs typeface="Arial"/>
              </a:rPr>
              <a:t>al servicio del Sector Transporte, Modo Aéreo para la Seguridad Operacional y Aviación Civil</a:t>
            </a:r>
            <a:r>
              <a:rPr lang="es-ES" sz="1600" dirty="0" smtClean="0">
                <a:latin typeface="Arial"/>
                <a:cs typeface="Arial"/>
              </a:rPr>
              <a:t>.</a:t>
            </a:r>
            <a:endParaRPr lang="es-ES" sz="1600" dirty="0">
              <a:latin typeface="Arial"/>
              <a:cs typeface="Arial"/>
            </a:endParaRPr>
          </a:p>
        </p:txBody>
      </p:sp>
      <p:grpSp>
        <p:nvGrpSpPr>
          <p:cNvPr id="64" name="Grupo 6"/>
          <p:cNvGrpSpPr/>
          <p:nvPr/>
        </p:nvGrpSpPr>
        <p:grpSpPr>
          <a:xfrm>
            <a:off x="334518" y="3521372"/>
            <a:ext cx="5118693" cy="2713175"/>
            <a:chOff x="286326" y="3421407"/>
            <a:chExt cx="3824119" cy="2661352"/>
          </a:xfrm>
        </p:grpSpPr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FE6F3CB2-62CB-42D5-B1CD-DB9D5CA2F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26" y="3421407"/>
              <a:ext cx="3824119" cy="292945"/>
            </a:xfrm>
            <a:custGeom>
              <a:avLst/>
              <a:gdLst>
                <a:gd name="T0" fmla="*/ 0 w 15836"/>
                <a:gd name="T1" fmla="*/ 266 h 1596"/>
                <a:gd name="T2" fmla="*/ 266 w 15836"/>
                <a:gd name="T3" fmla="*/ 0 h 1596"/>
                <a:gd name="T4" fmla="*/ 15570 w 15836"/>
                <a:gd name="T5" fmla="*/ 0 h 1596"/>
                <a:gd name="T6" fmla="*/ 15836 w 15836"/>
                <a:gd name="T7" fmla="*/ 266 h 1596"/>
                <a:gd name="T8" fmla="*/ 15836 w 15836"/>
                <a:gd name="T9" fmla="*/ 1330 h 1596"/>
                <a:gd name="T10" fmla="*/ 15570 w 15836"/>
                <a:gd name="T11" fmla="*/ 1596 h 1596"/>
                <a:gd name="T12" fmla="*/ 266 w 15836"/>
                <a:gd name="T13" fmla="*/ 1596 h 1596"/>
                <a:gd name="T14" fmla="*/ 0 w 15836"/>
                <a:gd name="T15" fmla="*/ 1330 h 1596"/>
                <a:gd name="T16" fmla="*/ 0 w 15836"/>
                <a:gd name="T17" fmla="*/ 26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36" h="1596">
                  <a:moveTo>
                    <a:pt x="0" y="266"/>
                  </a:moveTo>
                  <a:cubicBezTo>
                    <a:pt x="0" y="120"/>
                    <a:pt x="120" y="0"/>
                    <a:pt x="266" y="0"/>
                  </a:cubicBezTo>
                  <a:lnTo>
                    <a:pt x="15570" y="0"/>
                  </a:lnTo>
                  <a:cubicBezTo>
                    <a:pt x="15717" y="0"/>
                    <a:pt x="15836" y="120"/>
                    <a:pt x="15836" y="266"/>
                  </a:cubicBezTo>
                  <a:lnTo>
                    <a:pt x="15836" y="1330"/>
                  </a:lnTo>
                  <a:cubicBezTo>
                    <a:pt x="15836" y="1477"/>
                    <a:pt x="15717" y="1596"/>
                    <a:pt x="15570" y="1596"/>
                  </a:cubicBezTo>
                  <a:lnTo>
                    <a:pt x="266" y="1596"/>
                  </a:lnTo>
                  <a:cubicBezTo>
                    <a:pt x="120" y="1596"/>
                    <a:pt x="0" y="1477"/>
                    <a:pt x="0" y="1330"/>
                  </a:cubicBezTo>
                  <a:lnTo>
                    <a:pt x="0" y="26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CO" sz="1300" b="1" dirty="0">
                  <a:solidFill>
                    <a:schemeClr val="lt1"/>
                  </a:solidFill>
                </a:rPr>
                <a:t>Ejecución </a:t>
              </a:r>
              <a:r>
                <a:rPr lang="es-CO" sz="1300" b="1" dirty="0" smtClean="0">
                  <a:solidFill>
                    <a:schemeClr val="lt1"/>
                  </a:solidFill>
                </a:rPr>
                <a:t>a Diciembre 31 </a:t>
              </a:r>
              <a:r>
                <a:rPr lang="es-CO" sz="1300" b="1" dirty="0">
                  <a:solidFill>
                    <a:schemeClr val="lt1"/>
                  </a:solidFill>
                </a:rPr>
                <a:t>de </a:t>
              </a:r>
              <a:r>
                <a:rPr lang="es-CO" sz="1300" b="1" dirty="0" smtClean="0">
                  <a:solidFill>
                    <a:schemeClr val="lt1"/>
                  </a:solidFill>
                </a:rPr>
                <a:t>2021</a:t>
              </a:r>
              <a:endParaRPr lang="es-CO" sz="1300" b="1" dirty="0">
                <a:solidFill>
                  <a:schemeClr val="lt1"/>
                </a:solidFill>
              </a:endParaRPr>
            </a:p>
          </p:txBody>
        </p:sp>
        <p:sp>
          <p:nvSpPr>
            <p:cNvPr id="67" name="Rectángulo redondeado 66"/>
            <p:cNvSpPr/>
            <p:nvPr/>
          </p:nvSpPr>
          <p:spPr>
            <a:xfrm>
              <a:off x="286326" y="3784385"/>
              <a:ext cx="3824119" cy="229837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3030587" y="1004148"/>
            <a:ext cx="1821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/>
              <a:t>Servicios a </a:t>
            </a:r>
            <a:r>
              <a:rPr lang="es-CO" sz="900" b="1" dirty="0" smtClean="0"/>
              <a:t>la Navegación </a:t>
            </a:r>
            <a:r>
              <a:rPr lang="es-CO" sz="900" b="1" dirty="0"/>
              <a:t>Aérea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202954" y="1283917"/>
            <a:ext cx="127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/>
              <a:t>Servicios Aeroportuarios</a:t>
            </a:r>
            <a:endParaRPr lang="es-CO" sz="900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ADDCD34-A1E3-46C2-9153-5FD2C6872CE1}"/>
              </a:ext>
            </a:extLst>
          </p:cNvPr>
          <p:cNvSpPr txBox="1"/>
          <p:nvPr/>
        </p:nvSpPr>
        <p:spPr>
          <a:xfrm>
            <a:off x="6577655" y="4126510"/>
            <a:ext cx="521969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Oferta Académica </a:t>
            </a:r>
            <a:r>
              <a:rPr lang="es-CO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es-CO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CO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CO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94,4%</a:t>
            </a:r>
            <a:r>
              <a:rPr lang="es-CO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desarrollo de </a:t>
            </a:r>
            <a:r>
              <a:rPr lang="es-CO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 </a:t>
            </a:r>
            <a:r>
              <a:rPr lang="es-CO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actividades, </a:t>
            </a:r>
            <a:r>
              <a:rPr lang="es-CO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cuales </a:t>
            </a:r>
            <a:r>
              <a:rPr lang="es-CO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</a:t>
            </a:r>
            <a:r>
              <a:rPr lang="es-CO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 actividades adicionales a las </a:t>
            </a:r>
            <a:r>
              <a:rPr lang="es-CO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es-CO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inicialmente </a:t>
            </a:r>
            <a:r>
              <a:rPr lang="es-CO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programadas. </a:t>
            </a:r>
            <a:endParaRPr lang="es-CO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1"/>
          <p:cNvSpPr txBox="1"/>
          <p:nvPr/>
        </p:nvSpPr>
        <p:spPr>
          <a:xfrm>
            <a:off x="1865101" y="991250"/>
            <a:ext cx="1040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900" b="1"/>
            </a:lvl1pPr>
          </a:lstStyle>
          <a:p>
            <a:r>
              <a:rPr lang="es-CO" dirty="0"/>
              <a:t>Proyección Social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61451" y="2441610"/>
            <a:ext cx="97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/>
              <a:t>Seguridad de la Aviación Civil</a:t>
            </a:r>
            <a:endParaRPr lang="es-CO" sz="9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24605" y="109762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900" b="1" dirty="0" smtClean="0"/>
              <a:t>Conocimientos</a:t>
            </a:r>
          </a:p>
          <a:p>
            <a:pPr algn="ctr"/>
            <a:r>
              <a:rPr lang="es-CO" sz="900" b="1" dirty="0" smtClean="0"/>
              <a:t>Especializados</a:t>
            </a:r>
            <a:endParaRPr lang="es-CO" sz="900" b="1" dirty="0"/>
          </a:p>
        </p:txBody>
      </p:sp>
      <p:graphicFrame>
        <p:nvGraphicFramePr>
          <p:cNvPr id="39" name="Grá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696029"/>
              </p:ext>
            </p:extLst>
          </p:nvPr>
        </p:nvGraphicFramePr>
        <p:xfrm>
          <a:off x="-683047" y="809391"/>
          <a:ext cx="7099300" cy="269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lipse 2"/>
          <p:cNvSpPr/>
          <p:nvPr/>
        </p:nvSpPr>
        <p:spPr>
          <a:xfrm>
            <a:off x="674387" y="4003813"/>
            <a:ext cx="902992" cy="4602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TOTAL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426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4145600" y="3952958"/>
            <a:ext cx="964083" cy="5829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TOTAL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402</a:t>
            </a:r>
          </a:p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94,4%</a:t>
            </a:r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263365"/>
              </p:ext>
            </p:extLst>
          </p:nvPr>
        </p:nvGraphicFramePr>
        <p:xfrm>
          <a:off x="580603" y="36374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062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461871" y="5793001"/>
            <a:ext cx="3834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</a:rPr>
              <a:t>64%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292811" y="5760627"/>
            <a:ext cx="3674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25" b="1" dirty="0">
                <a:solidFill>
                  <a:schemeClr val="bg1"/>
                </a:solidFill>
              </a:rPr>
              <a:t>63%</a:t>
            </a:r>
            <a:endParaRPr lang="es-CO" sz="1350" b="1" dirty="0">
              <a:solidFill>
                <a:schemeClr val="bg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73913" y="4065023"/>
            <a:ext cx="3674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25" b="1" dirty="0">
                <a:solidFill>
                  <a:schemeClr val="bg1"/>
                </a:solidFill>
              </a:rPr>
              <a:t>37%</a:t>
            </a:r>
            <a:endParaRPr lang="es-CO" sz="1350" b="1" dirty="0">
              <a:solidFill>
                <a:schemeClr val="bg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783184" y="4403583"/>
            <a:ext cx="3674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25" b="1" dirty="0">
                <a:solidFill>
                  <a:schemeClr val="bg1"/>
                </a:solidFill>
              </a:rPr>
              <a:t>63%</a:t>
            </a:r>
            <a:endParaRPr lang="es-CO" sz="1350" b="1" dirty="0">
              <a:solidFill>
                <a:schemeClr val="bg1"/>
              </a:solidFill>
            </a:endParaRPr>
          </a:p>
        </p:txBody>
      </p:sp>
      <p:sp>
        <p:nvSpPr>
          <p:cNvPr id="34" name="Marcador de fecha 3">
            <a:extLst>
              <a:ext uri="{FF2B5EF4-FFF2-40B4-BE49-F238E27FC236}">
                <a16:creationId xmlns:a16="http://schemas.microsoft.com/office/drawing/2014/main" id="{6B530432-58E8-4B3A-83EA-5B25E105B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1" y="6526575"/>
            <a:ext cx="1016779" cy="250527"/>
          </a:xfrm>
        </p:spPr>
        <p:txBody>
          <a:bodyPr/>
          <a:lstStyle/>
          <a:p>
            <a:fld id="{83A63ED8-67DA-BB48-A453-2BFEBE0259DA}" type="datetime1">
              <a:rPr lang="es-AR" smtClean="0"/>
              <a:pPr/>
              <a:t>5/1/2022</a:t>
            </a:fld>
            <a:endParaRPr lang="es-ES"/>
          </a:p>
        </p:txBody>
      </p:sp>
      <p:sp>
        <p:nvSpPr>
          <p:cNvPr id="36" name="Marcador de número de diapositiva 5">
            <a:extLst>
              <a:ext uri="{FF2B5EF4-FFF2-40B4-BE49-F238E27FC236}">
                <a16:creationId xmlns:a16="http://schemas.microsoft.com/office/drawing/2014/main" id="{7AA284D8-D069-4830-A2B1-D194DAA5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707" y="6526575"/>
            <a:ext cx="946093" cy="250527"/>
          </a:xfrm>
        </p:spPr>
        <p:txBody>
          <a:bodyPr/>
          <a:lstStyle/>
          <a:p>
            <a:fld id="{88F8E628-6199-4E49-B97E-043B0DCFEA8E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756256" y="4310825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dirty="0">
                <a:solidFill>
                  <a:schemeClr val="bg1"/>
                </a:solidFill>
              </a:rPr>
              <a:t>62%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747729" y="4011750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dirty="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355884" y="3661965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</a:rPr>
              <a:t>0,2%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178652" y="425797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</a:rPr>
              <a:t>0%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290707-DAAE-40A8-A020-424439DF6457}"/>
              </a:ext>
            </a:extLst>
          </p:cNvPr>
          <p:cNvSpPr txBox="1"/>
          <p:nvPr/>
        </p:nvSpPr>
        <p:spPr>
          <a:xfrm>
            <a:off x="7513941" y="41720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51%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3965A62-68B0-4B39-A04B-EBD225FE9E67}"/>
              </a:ext>
            </a:extLst>
          </p:cNvPr>
          <p:cNvSpPr txBox="1"/>
          <p:nvPr/>
        </p:nvSpPr>
        <p:spPr>
          <a:xfrm>
            <a:off x="8589585" y="349976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49%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834705E-5C42-4437-82F8-A69098D3C2A2}"/>
              </a:ext>
            </a:extLst>
          </p:cNvPr>
          <p:cNvSpPr txBox="1"/>
          <p:nvPr/>
        </p:nvSpPr>
        <p:spPr>
          <a:xfrm>
            <a:off x="1302819" y="424119"/>
            <a:ext cx="89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EJECUCIÓN EVENTOS ACADÉMICOS POR CAMPO DE FORMACIÓN</a:t>
            </a:r>
          </a:p>
          <a:p>
            <a:pPr algn="ctr"/>
            <a:r>
              <a:rPr lang="es-CO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Enero – </a:t>
            </a:r>
            <a:r>
              <a:rPr lang="es-CO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DICIEMbre</a:t>
            </a:r>
            <a:r>
              <a:rPr lang="es-CO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 de 2021</a:t>
            </a:r>
            <a:endParaRPr lang="es-CO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259180" y="6162950"/>
            <a:ext cx="70182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accent1">
                    <a:lumMod val="75000"/>
                  </a:schemeClr>
                </a:solidFill>
              </a:rPr>
              <a:t>Fuente: Direccion de Talento Humano Grupo Académico, Grupo de Extensión, Área de Investigación, Aplicativo </a:t>
            </a:r>
            <a:r>
              <a:rPr lang="es-CO" sz="900" dirty="0" smtClean="0">
                <a:solidFill>
                  <a:schemeClr val="accent1">
                    <a:lumMod val="75000"/>
                  </a:schemeClr>
                </a:solidFill>
              </a:rPr>
              <a:t>Alejandría a diciembre 30 de 2021.</a:t>
            </a:r>
            <a:endParaRPr lang="es-CO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4725" y="4660238"/>
            <a:ext cx="1494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/>
              <a:t>Servicios a </a:t>
            </a:r>
            <a:r>
              <a:rPr lang="es-CO" sz="1000" b="1" dirty="0" smtClean="0"/>
              <a:t>la </a:t>
            </a:r>
            <a:r>
              <a:rPr lang="es-CO" sz="1100" b="1" dirty="0" smtClean="0"/>
              <a:t>Navegación</a:t>
            </a:r>
            <a:r>
              <a:rPr lang="es-CO" sz="1000" b="1" dirty="0" smtClean="0"/>
              <a:t> Aérea</a:t>
            </a:r>
            <a:endParaRPr lang="es-CO" sz="10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862554" y="4663380"/>
            <a:ext cx="1657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/>
              <a:t>Servicios</a:t>
            </a:r>
          </a:p>
          <a:p>
            <a:pPr algn="ctr"/>
            <a:r>
              <a:rPr lang="es-CO" sz="1100" b="1" dirty="0"/>
              <a:t>Aeroportuarios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10370738" y="4655612"/>
            <a:ext cx="1058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Proyección</a:t>
            </a:r>
          </a:p>
          <a:p>
            <a:pPr algn="ctr"/>
            <a:r>
              <a:rPr lang="es-CO" sz="1100" b="1" dirty="0" smtClean="0"/>
              <a:t>Social</a:t>
            </a:r>
            <a:endParaRPr lang="es-CO" sz="1100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295301" y="4657706"/>
            <a:ext cx="13191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Gestión de la Seguridad Operacional</a:t>
            </a:r>
            <a:endParaRPr lang="es-CO" sz="1100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7644805" y="4671670"/>
            <a:ext cx="9789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Seguridad de la Aviación Civil</a:t>
            </a:r>
            <a:endParaRPr lang="es-CO" sz="1100" b="1" dirty="0"/>
          </a:p>
        </p:txBody>
      </p:sp>
      <p:sp>
        <p:nvSpPr>
          <p:cNvPr id="23" name="CuadroTexto 1"/>
          <p:cNvSpPr txBox="1"/>
          <p:nvPr/>
        </p:nvSpPr>
        <p:spPr>
          <a:xfrm>
            <a:off x="2979003" y="5862988"/>
            <a:ext cx="612192" cy="2134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chemeClr val="bg1"/>
                </a:solidFill>
              </a:rPr>
              <a:t>P. </a:t>
            </a:r>
            <a:r>
              <a:rPr lang="es-CO" sz="1050" b="1" dirty="0">
                <a:solidFill>
                  <a:schemeClr val="bg1"/>
                </a:solidFill>
              </a:rPr>
              <a:t>Externo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29185" y="5756386"/>
            <a:ext cx="3834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</a:rPr>
              <a:t>36%</a:t>
            </a:r>
            <a:endParaRPr lang="es-CO" sz="1350" b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069127" y="5804004"/>
            <a:ext cx="3674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25" b="1" dirty="0">
                <a:solidFill>
                  <a:schemeClr val="bg1"/>
                </a:solidFill>
              </a:rPr>
              <a:t>37%</a:t>
            </a:r>
            <a:endParaRPr lang="es-CO" sz="1350" b="1" dirty="0">
              <a:solidFill>
                <a:schemeClr val="bg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602977" y="5654162"/>
            <a:ext cx="176981" cy="1700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/>
          <p:cNvSpPr/>
          <p:nvPr/>
        </p:nvSpPr>
        <p:spPr>
          <a:xfrm>
            <a:off x="510284" y="5654162"/>
            <a:ext cx="176981" cy="17003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706524" y="5590592"/>
            <a:ext cx="1791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Eventos Programados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2711150" y="5588293"/>
            <a:ext cx="161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Eventos Ejecutados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4437479" y="5671367"/>
            <a:ext cx="176981" cy="170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/>
          <p:cNvSpPr txBox="1"/>
          <p:nvPr/>
        </p:nvSpPr>
        <p:spPr>
          <a:xfrm>
            <a:off x="4554018" y="5607673"/>
            <a:ext cx="166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Eventos </a:t>
            </a:r>
            <a:r>
              <a:rPr lang="es-CO" sz="1400" b="1" dirty="0" smtClean="0"/>
              <a:t>Adicionales</a:t>
            </a:r>
            <a:endParaRPr lang="es-CO" sz="1400" b="1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A0FC9EBF-8B0B-4821-9202-D7117EC23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22888" r="-162" b="15223"/>
          <a:stretch/>
        </p:blipFill>
        <p:spPr>
          <a:xfrm flipH="1">
            <a:off x="0" y="2"/>
            <a:ext cx="12191936" cy="6409313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4654492" y="4663632"/>
            <a:ext cx="1319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Operaciones Aeroportuarias</a:t>
            </a:r>
            <a:endParaRPr lang="es-CO" sz="11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024579" y="4667757"/>
            <a:ext cx="13191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Factores Humanos y Medicina Aeronáutica</a:t>
            </a:r>
            <a:endParaRPr lang="es-CO" sz="11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9011547" y="4663380"/>
            <a:ext cx="1058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err="1" smtClean="0"/>
              <a:t>Trainair</a:t>
            </a:r>
            <a:r>
              <a:rPr lang="es-CO" sz="1100" b="1" dirty="0" smtClean="0"/>
              <a:t> Plus - OACI</a:t>
            </a:r>
            <a:endParaRPr lang="es-CO" sz="1100" b="1" dirty="0"/>
          </a:p>
        </p:txBody>
      </p:sp>
      <p:graphicFrame>
        <p:nvGraphicFramePr>
          <p:cNvPr id="53" name="Gráfico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517066"/>
              </p:ext>
            </p:extLst>
          </p:nvPr>
        </p:nvGraphicFramePr>
        <p:xfrm>
          <a:off x="84019" y="1466381"/>
          <a:ext cx="12107917" cy="339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0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A0FC9EBF-8B0B-4821-9202-D7117EC23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22888" r="-162" b="15223"/>
          <a:stretch/>
        </p:blipFill>
        <p:spPr>
          <a:xfrm flipH="1">
            <a:off x="0" y="0"/>
            <a:ext cx="12191937" cy="640931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06652" y="6146122"/>
            <a:ext cx="707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accent1">
                    <a:lumMod val="75000"/>
                  </a:schemeClr>
                </a:solidFill>
              </a:rPr>
              <a:t>Fuente: Direccion de Talento Humano Grupo Académico, Grupo de Extensión, Área de Investigación, Aplicativo </a:t>
            </a:r>
            <a:r>
              <a:rPr lang="es-CO" sz="900" dirty="0" smtClean="0">
                <a:solidFill>
                  <a:schemeClr val="accent1">
                    <a:lumMod val="75000"/>
                  </a:schemeClr>
                </a:solidFill>
              </a:rPr>
              <a:t>Alejandría a diciembre 30 de 2021.</a:t>
            </a:r>
            <a:endParaRPr lang="es-CO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O" sz="9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24D488AD-3688-49F8-8A48-AC5320A6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1" y="6526575"/>
            <a:ext cx="1016779" cy="250527"/>
          </a:xfrm>
        </p:spPr>
        <p:txBody>
          <a:bodyPr/>
          <a:lstStyle/>
          <a:p>
            <a:fld id="{83A63ED8-67DA-BB48-A453-2BFEBE0259DA}" type="datetime1">
              <a:rPr lang="es-AR" smtClean="0"/>
              <a:pPr/>
              <a:t>5/1/2022</a:t>
            </a:fld>
            <a:endParaRPr lang="es-ES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90BDCC83-BAFD-4A62-A73D-F7F3FFDA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707" y="6526575"/>
            <a:ext cx="946093" cy="250527"/>
          </a:xfrm>
        </p:spPr>
        <p:txBody>
          <a:bodyPr/>
          <a:lstStyle/>
          <a:p>
            <a:fld id="{88F8E628-6199-4E49-B97E-043B0DCFEA8E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A0C2361-63C1-4B15-B42A-8B92FAEBB96C}"/>
              </a:ext>
            </a:extLst>
          </p:cNvPr>
          <p:cNvSpPr txBox="1"/>
          <p:nvPr/>
        </p:nvSpPr>
        <p:spPr>
          <a:xfrm>
            <a:off x="1775330" y="219053"/>
            <a:ext cx="864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F</a:t>
            </a:r>
            <a:r>
              <a:rPr lang="es-CO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ormación personal </a:t>
            </a:r>
            <a:r>
              <a:rPr lang="es-CO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– OFERTA ACADÉMICA</a:t>
            </a:r>
          </a:p>
          <a:p>
            <a:pPr algn="ctr"/>
            <a:r>
              <a:rPr lang="es-CO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2021</a:t>
            </a:r>
            <a:endParaRPr lang="es-CO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71463" y="1121931"/>
            <a:ext cx="8857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Arial"/>
                <a:cs typeface="Arial"/>
              </a:rPr>
              <a:t>En desarrollo de  los procesos de formación, capacitación, entrenamiento y actualización del personal encargado de la gestión y operación del Sector Transporte Modo Aéreo a nivel Nacional, el Centro de Estudios Aeronáuticos -CEA refleja un acumulado de </a:t>
            </a:r>
            <a:r>
              <a:rPr lang="es-CO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6.882</a:t>
            </a:r>
            <a:r>
              <a:rPr lang="es-CO" dirty="0" smtClean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personas </a:t>
            </a:r>
            <a:r>
              <a:rPr lang="es-CO" dirty="0" smtClean="0">
                <a:latin typeface="Arial"/>
                <a:cs typeface="Arial"/>
              </a:rPr>
              <a:t>capacitadas al 31 de diciembre, equivalente al </a:t>
            </a:r>
            <a:r>
              <a:rPr lang="es-CO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227,6%</a:t>
            </a:r>
            <a:r>
              <a:rPr lang="es-CO" dirty="0" smtClean="0">
                <a:latin typeface="Arial"/>
                <a:cs typeface="Arial"/>
              </a:rPr>
              <a:t> de </a:t>
            </a:r>
            <a:r>
              <a:rPr lang="es-CO" dirty="0">
                <a:latin typeface="Arial"/>
                <a:cs typeface="Arial"/>
              </a:rPr>
              <a:t>la meta programada de </a:t>
            </a:r>
            <a:r>
              <a:rPr lang="es-CO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3.024</a:t>
            </a:r>
            <a:r>
              <a:rPr lang="es-CO" dirty="0" smtClean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personas a capacitar durante la </a:t>
            </a:r>
            <a:r>
              <a:rPr lang="es-CO" dirty="0" smtClean="0">
                <a:latin typeface="Arial"/>
                <a:cs typeface="Arial"/>
              </a:rPr>
              <a:t>vigencia 2021.</a:t>
            </a:r>
            <a:endParaRPr lang="es-CO" dirty="0">
              <a:latin typeface="Arial"/>
              <a:cs typeface="Arial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731812" y="3086697"/>
            <a:ext cx="5062728" cy="3009769"/>
            <a:chOff x="6731812" y="3086697"/>
            <a:chExt cx="5062728" cy="300976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2925" y="3750358"/>
              <a:ext cx="2047875" cy="2106322"/>
            </a:xfrm>
            <a:prstGeom prst="rect">
              <a:avLst/>
            </a:prstGeom>
          </p:spPr>
        </p:pic>
        <p:grpSp>
          <p:nvGrpSpPr>
            <p:cNvPr id="33" name="Grupo 43"/>
            <p:cNvGrpSpPr/>
            <p:nvPr/>
          </p:nvGrpSpPr>
          <p:grpSpPr>
            <a:xfrm>
              <a:off x="6731812" y="3086697"/>
              <a:ext cx="5062728" cy="3009769"/>
              <a:chOff x="342048" y="2413109"/>
              <a:chExt cx="3800722" cy="3065149"/>
            </a:xfrm>
          </p:grpSpPr>
          <p:sp>
            <p:nvSpPr>
              <p:cNvPr id="36" name="Rectángulo redondeado 44"/>
              <p:cNvSpPr/>
              <p:nvPr/>
            </p:nvSpPr>
            <p:spPr>
              <a:xfrm>
                <a:off x="342048" y="2413109"/>
                <a:ext cx="3773150" cy="558765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2000" b="1" dirty="0"/>
                  <a:t>Participación de </a:t>
                </a:r>
                <a:r>
                  <a:rPr lang="es-CO" sz="2000" b="1" dirty="0" smtClean="0"/>
                  <a:t>Personal por Género</a:t>
                </a:r>
                <a:endParaRPr lang="es-CO" sz="2000" b="1" dirty="0"/>
              </a:p>
              <a:p>
                <a:pPr algn="ctr"/>
                <a:r>
                  <a:rPr lang="es-CO" sz="2000" b="1" dirty="0"/>
                  <a:t>Enero </a:t>
                </a:r>
                <a:r>
                  <a:rPr lang="es-CO" sz="2000" b="1" dirty="0" smtClean="0"/>
                  <a:t>– Diciembre </a:t>
                </a:r>
                <a:r>
                  <a:rPr lang="es-CO" sz="2000" b="1" dirty="0"/>
                  <a:t>de </a:t>
                </a:r>
                <a:r>
                  <a:rPr lang="es-CO" sz="2000" b="1" dirty="0" smtClean="0"/>
                  <a:t>2021</a:t>
                </a:r>
                <a:endParaRPr lang="es-CO" sz="2000" b="1" dirty="0"/>
              </a:p>
            </p:txBody>
          </p:sp>
          <p:sp>
            <p:nvSpPr>
              <p:cNvPr id="37" name="Rectángulo redondeado 45"/>
              <p:cNvSpPr/>
              <p:nvPr/>
            </p:nvSpPr>
            <p:spPr>
              <a:xfrm>
                <a:off x="369603" y="3040668"/>
                <a:ext cx="3773167" cy="2437590"/>
              </a:xfrm>
              <a:prstGeom prst="round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CO" sz="1350" dirty="0"/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8279996" y="4646251"/>
              <a:ext cx="65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b="1" dirty="0" smtClean="0">
                  <a:solidFill>
                    <a:schemeClr val="bg1"/>
                  </a:solidFill>
                </a:rPr>
                <a:t>3.761</a:t>
              </a:r>
              <a:endParaRPr lang="es-CO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9399840" y="4646251"/>
              <a:ext cx="6559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b="1" dirty="0" smtClean="0">
                  <a:solidFill>
                    <a:schemeClr val="bg1"/>
                  </a:solidFill>
                </a:rPr>
                <a:t>3.121</a:t>
              </a:r>
              <a:endParaRPr lang="es-CO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Rectángulo redondeado 44"/>
          <p:cNvSpPr/>
          <p:nvPr/>
        </p:nvSpPr>
        <p:spPr>
          <a:xfrm>
            <a:off x="732514" y="3102809"/>
            <a:ext cx="4985325" cy="54866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Enero </a:t>
            </a:r>
            <a:r>
              <a:rPr lang="mr-IN" sz="2000" b="1" dirty="0"/>
              <a:t>–</a:t>
            </a:r>
            <a:r>
              <a:rPr lang="es-CO" sz="2000" b="1" dirty="0"/>
              <a:t> </a:t>
            </a:r>
            <a:r>
              <a:rPr lang="es-CO" sz="2000" b="1" dirty="0" smtClean="0"/>
              <a:t>Diciembre 2021</a:t>
            </a:r>
            <a:endParaRPr lang="es-CO" sz="2000" b="1" dirty="0"/>
          </a:p>
        </p:txBody>
      </p:sp>
      <p:sp>
        <p:nvSpPr>
          <p:cNvPr id="48" name="Rectángulo redondeado 45"/>
          <p:cNvSpPr/>
          <p:nvPr/>
        </p:nvSpPr>
        <p:spPr>
          <a:xfrm>
            <a:off x="817514" y="3691796"/>
            <a:ext cx="4985348" cy="23935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>
              <a:solidFill>
                <a:schemeClr val="lt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608040" y="520195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18.058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53436" y="5715815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/>
              <a:t>Personal a</a:t>
            </a:r>
          </a:p>
          <a:p>
            <a:pPr algn="ctr"/>
            <a:r>
              <a:rPr lang="es-CO" sz="1000" b="1" dirty="0" smtClean="0"/>
              <a:t>Capacitar</a:t>
            </a:r>
            <a:r>
              <a:rPr lang="es-CO" sz="900" b="1" dirty="0" smtClean="0"/>
              <a:t> </a:t>
            </a:r>
            <a:r>
              <a:rPr lang="es-CO" sz="1000" b="1" dirty="0" smtClean="0"/>
              <a:t>2021</a:t>
            </a:r>
            <a:endParaRPr lang="es-CO" sz="9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526232" y="5712590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1" dirty="0" smtClean="0"/>
              <a:t>Personal</a:t>
            </a:r>
          </a:p>
          <a:p>
            <a:pPr algn="ctr"/>
            <a:r>
              <a:rPr lang="es-CO" sz="1000" b="1" dirty="0" smtClean="0"/>
              <a:t>Capacitado</a:t>
            </a:r>
            <a:r>
              <a:rPr lang="es-CO" sz="800" b="1" dirty="0" smtClean="0"/>
              <a:t> </a:t>
            </a:r>
            <a:r>
              <a:rPr lang="es-CO" sz="1000" b="1" dirty="0" smtClean="0"/>
              <a:t>2021</a:t>
            </a:r>
            <a:endParaRPr lang="es-CO" sz="800" b="1" dirty="0"/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521150"/>
              </p:ext>
            </p:extLst>
          </p:nvPr>
        </p:nvGraphicFramePr>
        <p:xfrm>
          <a:off x="1000392" y="3576966"/>
          <a:ext cx="4879975" cy="227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349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A0FC9EBF-8B0B-4821-9202-D7117EC23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22888" r="-162" b="15223"/>
          <a:stretch/>
        </p:blipFill>
        <p:spPr>
          <a:xfrm flipH="1">
            <a:off x="0" y="2"/>
            <a:ext cx="12191942" cy="6409320"/>
          </a:xfrm>
          <a:prstGeom prst="rect">
            <a:avLst/>
          </a:prstGeom>
        </p:spPr>
      </p:pic>
      <p:sp>
        <p:nvSpPr>
          <p:cNvPr id="23" name="CuadroTexto 1"/>
          <p:cNvSpPr txBox="1"/>
          <p:nvPr/>
        </p:nvSpPr>
        <p:spPr>
          <a:xfrm>
            <a:off x="3325413" y="5594698"/>
            <a:ext cx="612192" cy="2134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>
                <a:solidFill>
                  <a:schemeClr val="bg1"/>
                </a:solidFill>
              </a:rPr>
              <a:t>P. </a:t>
            </a:r>
            <a:r>
              <a:rPr lang="es-CO" sz="1050" b="1" dirty="0">
                <a:solidFill>
                  <a:schemeClr val="bg1"/>
                </a:solidFill>
              </a:rPr>
              <a:t>Externo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275595" y="5488096"/>
            <a:ext cx="3834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</a:rPr>
              <a:t>36%</a:t>
            </a:r>
            <a:endParaRPr lang="es-CO" sz="135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61871" y="5793001"/>
            <a:ext cx="3834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solidFill>
                  <a:schemeClr val="bg1"/>
                </a:solidFill>
              </a:rPr>
              <a:t>64%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415537" y="5535714"/>
            <a:ext cx="3674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25" b="1" dirty="0">
                <a:solidFill>
                  <a:schemeClr val="bg1"/>
                </a:solidFill>
              </a:rPr>
              <a:t>37%</a:t>
            </a:r>
            <a:endParaRPr lang="es-CO" sz="1350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292811" y="5760627"/>
            <a:ext cx="3674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25" b="1" dirty="0">
                <a:solidFill>
                  <a:schemeClr val="bg1"/>
                </a:solidFill>
              </a:rPr>
              <a:t>63%</a:t>
            </a:r>
            <a:endParaRPr lang="es-CO" sz="1350" b="1" dirty="0">
              <a:solidFill>
                <a:schemeClr val="bg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73913" y="4065023"/>
            <a:ext cx="3674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25" b="1" dirty="0">
                <a:solidFill>
                  <a:schemeClr val="bg1"/>
                </a:solidFill>
              </a:rPr>
              <a:t>37%</a:t>
            </a:r>
            <a:endParaRPr lang="es-CO" sz="1350" b="1" dirty="0">
              <a:solidFill>
                <a:schemeClr val="bg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783184" y="4403583"/>
            <a:ext cx="36740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25" b="1" dirty="0">
                <a:solidFill>
                  <a:schemeClr val="bg1"/>
                </a:solidFill>
              </a:rPr>
              <a:t>63%</a:t>
            </a:r>
            <a:endParaRPr lang="es-CO" sz="1350" b="1" dirty="0">
              <a:solidFill>
                <a:schemeClr val="bg1"/>
              </a:solidFill>
            </a:endParaRPr>
          </a:p>
        </p:txBody>
      </p:sp>
      <p:sp>
        <p:nvSpPr>
          <p:cNvPr id="34" name="Marcador de fecha 3">
            <a:extLst>
              <a:ext uri="{FF2B5EF4-FFF2-40B4-BE49-F238E27FC236}">
                <a16:creationId xmlns:a16="http://schemas.microsoft.com/office/drawing/2014/main" id="{6B530432-58E8-4B3A-83EA-5B25E105B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1" y="6526575"/>
            <a:ext cx="1016779" cy="250527"/>
          </a:xfrm>
        </p:spPr>
        <p:txBody>
          <a:bodyPr/>
          <a:lstStyle/>
          <a:p>
            <a:fld id="{83A63ED8-67DA-BB48-A453-2BFEBE0259DA}" type="datetime1">
              <a:rPr lang="es-AR" smtClean="0"/>
              <a:pPr/>
              <a:t>5/1/2022</a:t>
            </a:fld>
            <a:endParaRPr lang="es-ES"/>
          </a:p>
        </p:txBody>
      </p:sp>
      <p:sp>
        <p:nvSpPr>
          <p:cNvPr id="36" name="Marcador de número de diapositiva 5">
            <a:extLst>
              <a:ext uri="{FF2B5EF4-FFF2-40B4-BE49-F238E27FC236}">
                <a16:creationId xmlns:a16="http://schemas.microsoft.com/office/drawing/2014/main" id="{7AA284D8-D069-4830-A2B1-D194DAA5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707" y="6526575"/>
            <a:ext cx="946093" cy="250527"/>
          </a:xfrm>
        </p:spPr>
        <p:txBody>
          <a:bodyPr/>
          <a:lstStyle/>
          <a:p>
            <a:fld id="{88F8E628-6199-4E49-B97E-043B0DCFEA8E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756256" y="4310825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dirty="0">
                <a:solidFill>
                  <a:schemeClr val="bg1"/>
                </a:solidFill>
              </a:rPr>
              <a:t>62%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747729" y="4011750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dirty="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355884" y="3661965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</a:rPr>
              <a:t>0,2%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178652" y="425797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</a:rPr>
              <a:t>0%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290707-DAAE-40A8-A020-424439DF6457}"/>
              </a:ext>
            </a:extLst>
          </p:cNvPr>
          <p:cNvSpPr txBox="1"/>
          <p:nvPr/>
        </p:nvSpPr>
        <p:spPr>
          <a:xfrm>
            <a:off x="7513941" y="41720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51%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3965A62-68B0-4B39-A04B-EBD225FE9E67}"/>
              </a:ext>
            </a:extLst>
          </p:cNvPr>
          <p:cNvSpPr txBox="1"/>
          <p:nvPr/>
        </p:nvSpPr>
        <p:spPr>
          <a:xfrm>
            <a:off x="8589585" y="349976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49%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834705E-5C42-4437-82F8-A69098D3C2A2}"/>
              </a:ext>
            </a:extLst>
          </p:cNvPr>
          <p:cNvSpPr txBox="1"/>
          <p:nvPr/>
        </p:nvSpPr>
        <p:spPr>
          <a:xfrm>
            <a:off x="2467314" y="364785"/>
            <a:ext cx="684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PERSONAL CAPACITADO POR ÁREAS </a:t>
            </a:r>
            <a:r>
              <a:rPr lang="es-CO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DE CONOCIMIENTO</a:t>
            </a:r>
          </a:p>
          <a:p>
            <a:pPr algn="ctr"/>
            <a:r>
              <a:rPr lang="es-CO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Enero – </a:t>
            </a:r>
            <a:r>
              <a:rPr lang="es-CO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j-ea"/>
                <a:cs typeface="Arial"/>
              </a:rPr>
              <a:t>DICIEMBRE 2021</a:t>
            </a:r>
            <a:endParaRPr lang="es-CO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F3A3FD42-0A1C-4AFD-9D27-1B4D6D1DEEDF}"/>
              </a:ext>
            </a:extLst>
          </p:cNvPr>
          <p:cNvSpPr txBox="1"/>
          <p:nvPr/>
        </p:nvSpPr>
        <p:spPr>
          <a:xfrm>
            <a:off x="1093445" y="5222339"/>
            <a:ext cx="100156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31 de Diciembre, se capacitaron </a:t>
            </a:r>
            <a:r>
              <a:rPr lang="es-CO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6.882</a:t>
            </a:r>
            <a:r>
              <a:rPr lang="es-CO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personas en </a:t>
            </a:r>
            <a:r>
              <a:rPr lang="es-CO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</a:t>
            </a:r>
            <a:r>
              <a:rPr lang="es-CO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eventos académicos. De estas, el </a:t>
            </a:r>
            <a:r>
              <a:rPr lang="es-CO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79,1%</a:t>
            </a:r>
            <a:r>
              <a:rPr lang="es-CO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hizo en </a:t>
            </a:r>
            <a:r>
              <a:rPr lang="es-CO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  <a:r>
              <a:rPr lang="es-CO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cursos del área AVSEC.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192899" y="6180262"/>
            <a:ext cx="70759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accent1">
                    <a:lumMod val="75000"/>
                  </a:schemeClr>
                </a:solidFill>
              </a:rPr>
              <a:t>Fuente: </a:t>
            </a:r>
            <a:r>
              <a:rPr lang="es-CO" sz="900" dirty="0" smtClean="0">
                <a:solidFill>
                  <a:schemeClr val="accent1">
                    <a:lumMod val="75000"/>
                  </a:schemeClr>
                </a:solidFill>
              </a:rPr>
              <a:t>Dirección </a:t>
            </a:r>
            <a:r>
              <a:rPr lang="es-CO" sz="900" dirty="0">
                <a:solidFill>
                  <a:schemeClr val="accent1">
                    <a:lumMod val="75000"/>
                  </a:schemeClr>
                </a:solidFill>
              </a:rPr>
              <a:t>de Talento Humano Grupo Académico, Grupo de Extensión, Área de Investigación, Aplicativo </a:t>
            </a:r>
            <a:r>
              <a:rPr lang="es-CO" sz="900" dirty="0" smtClean="0">
                <a:solidFill>
                  <a:schemeClr val="accent1">
                    <a:lumMod val="75000"/>
                  </a:schemeClr>
                </a:solidFill>
              </a:rPr>
              <a:t>Alejandría a diciembre 30 de 2021.</a:t>
            </a:r>
            <a:endParaRPr lang="es-CO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256024"/>
              </p:ext>
            </p:extLst>
          </p:nvPr>
        </p:nvGraphicFramePr>
        <p:xfrm>
          <a:off x="1093445" y="1049641"/>
          <a:ext cx="10089562" cy="429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10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6AAD91B23EF94094790E9D6404F745" ma:contentTypeVersion="1" ma:contentTypeDescription="Crear nuevo documento." ma:contentTypeScope="" ma:versionID="5ddb94bf98ddf2a77e6577d8f84ecb84">
  <xsd:schema xmlns:xsd="http://www.w3.org/2001/XMLSchema" xmlns:xs="http://www.w3.org/2001/XMLSchema" xmlns:p="http://schemas.microsoft.com/office/2006/metadata/properties" xmlns:ns1="http://schemas.microsoft.com/sharepoint/v3" xmlns:ns2="19a5d6b3-3415-423c-ac08-f6d828e4e681" targetNamespace="http://schemas.microsoft.com/office/2006/metadata/properties" ma:root="true" ma:fieldsID="ae73ed1949862fbc81754f5bc65975fa" ns1:_="" ns2:_="">
    <xsd:import namespace="http://schemas.microsoft.com/sharepoint/v3"/>
    <xsd:import namespace="19a5d6b3-3415-423c-ac08-f6d828e4e6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d6b3-3415-423c-ac08-f6d828e4e68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F20CF49C4A8E4B8194E06E2E09B336" ma:contentTypeVersion="2" ma:contentTypeDescription="Crear nuevo documento." ma:contentTypeScope="" ma:versionID="1613f59960fc8d9e435876bb8108899e">
  <xsd:schema xmlns:xsd="http://www.w3.org/2001/XMLSchema" xmlns:xs="http://www.w3.org/2001/XMLSchema" xmlns:p="http://schemas.microsoft.com/office/2006/metadata/properties" xmlns:ns2="0890321d-8d7e-459e-a820-845346c5f29a" targetNamespace="http://schemas.microsoft.com/office/2006/metadata/properties" ma:root="true" ma:fieldsID="02894b6c549f773637007de4d2c14e2e" ns2:_="">
    <xsd:import namespace="0890321d-8d7e-459e-a820-845346c5f29a"/>
    <xsd:element name="properties">
      <xsd:complexType>
        <xsd:sequence>
          <xsd:element name="documentManagement">
            <xsd:complexType>
              <xsd:all>
                <xsd:element ref="ns2:Docuicono" minOccurs="0"/>
                <xsd:element ref="ns2:A_x00d1_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0321d-8d7e-459e-a820-845346c5f29a" elementFormDefault="qualified">
    <xsd:import namespace="http://schemas.microsoft.com/office/2006/documentManagement/types"/>
    <xsd:import namespace="http://schemas.microsoft.com/office/infopath/2007/PartnerControls"/>
    <xsd:element name="Docuicono" ma:index="8" nillable="true" ma:displayName="Docuicono" ma:description="Formato" ma:internalName="Docuicono">
      <xsd:simpleType>
        <xsd:restriction base="dms:Text">
          <xsd:maxLength value="255"/>
        </xsd:restriction>
      </xsd:simpleType>
    </xsd:element>
    <xsd:element name="A_x00d1_O" ma:index="9" nillable="true" ma:displayName="AÑO" ma:internalName="A_x00d1_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_x00d1_O xmlns="0890321d-8d7e-459e-a820-845346c5f29a">2021</A_x00d1_O>
    <Docuicono xmlns="0890321d-8d7e-459e-a820-845346c5f29a">pdf</Docuicono>
  </documentManagement>
</p:properties>
</file>

<file path=customXml/itemProps1.xml><?xml version="1.0" encoding="utf-8"?>
<ds:datastoreItem xmlns:ds="http://schemas.openxmlformats.org/officeDocument/2006/customXml" ds:itemID="{D05A4613-1ED0-4D06-9328-30B1135B5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a5d6b3-3415-423c-ac08-f6d828e4e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4454A7-A8C5-4724-A3EA-721BD87AF261}"/>
</file>

<file path=customXml/itemProps4.xml><?xml version="1.0" encoding="utf-8"?>
<ds:datastoreItem xmlns:ds="http://schemas.openxmlformats.org/officeDocument/2006/customXml" ds:itemID="{2C972454-6444-4CC9-B315-4C43FA0E390B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19a5d6b3-3415-423c-ac08-f6d828e4e68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26505</TotalTime>
  <Words>504</Words>
  <Application>Microsoft Office PowerPoint</Application>
  <PresentationFormat>Panorámica</PresentationFormat>
  <Paragraphs>107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Mangal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Ejecución  OFA Diciembre 2021</dc:title>
  <dc:creator>Andrea Maribel Roa Buitrago</dc:creator>
  <cp:lastModifiedBy>Hernan Cardona Castro</cp:lastModifiedBy>
  <cp:revision>1383</cp:revision>
  <cp:lastPrinted>2019-09-10T20:24:14Z</cp:lastPrinted>
  <dcterms:created xsi:type="dcterms:W3CDTF">2015-08-10T15:28:24Z</dcterms:created>
  <dcterms:modified xsi:type="dcterms:W3CDTF">2022-01-05T21:20:22Z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0x0101007BF20CF49C4A8E4B8194E06E2E09B336</vt:lpwstr>
  </property>
</Properties>
</file>